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4"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67" autoAdjust="0"/>
  </p:normalViewPr>
  <p:slideViewPr>
    <p:cSldViewPr>
      <p:cViewPr varScale="1">
        <p:scale>
          <a:sx n="75" d="100"/>
          <a:sy n="75" d="100"/>
        </p:scale>
        <p:origin x="-101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4B843C4C-DFF0-4B4C-AEC0-632B8E2BEC98}" type="datetimeFigureOut">
              <a:rPr lang="el-GR" smtClean="0"/>
              <a:pPr/>
              <a:t>12/10/2014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0EBC9-60FB-4C38-A134-4BB9683157A5}"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B843C4C-DFF0-4B4C-AEC0-632B8E2BEC98}" type="datetimeFigureOut">
              <a:rPr lang="el-GR" smtClean="0"/>
              <a:pPr/>
              <a:t>12/10/2014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0EBC9-60FB-4C38-A134-4BB9683157A5}"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B843C4C-DFF0-4B4C-AEC0-632B8E2BEC98}" type="datetimeFigureOut">
              <a:rPr lang="el-GR" smtClean="0"/>
              <a:pPr/>
              <a:t>12/10/2014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0EBC9-60FB-4C38-A134-4BB9683157A5}"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B843C4C-DFF0-4B4C-AEC0-632B8E2BEC98}" type="datetimeFigureOut">
              <a:rPr lang="el-GR" smtClean="0"/>
              <a:pPr/>
              <a:t>12/10/2014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0EBC9-60FB-4C38-A134-4BB9683157A5}"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B843C4C-DFF0-4B4C-AEC0-632B8E2BEC98}" type="datetimeFigureOut">
              <a:rPr lang="el-GR" smtClean="0"/>
              <a:pPr/>
              <a:t>12/10/2014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0EBC9-60FB-4C38-A134-4BB9683157A5}"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4B843C4C-DFF0-4B4C-AEC0-632B8E2BEC98}" type="datetimeFigureOut">
              <a:rPr lang="el-GR" smtClean="0"/>
              <a:pPr/>
              <a:t>12/10/2014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F40EBC9-60FB-4C38-A134-4BB9683157A5}"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4B843C4C-DFF0-4B4C-AEC0-632B8E2BEC98}" type="datetimeFigureOut">
              <a:rPr lang="el-GR" smtClean="0"/>
              <a:pPr/>
              <a:t>12/10/2014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F40EBC9-60FB-4C38-A134-4BB9683157A5}"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4B843C4C-DFF0-4B4C-AEC0-632B8E2BEC98}" type="datetimeFigureOut">
              <a:rPr lang="el-GR" smtClean="0"/>
              <a:pPr/>
              <a:t>12/10/2014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F40EBC9-60FB-4C38-A134-4BB9683157A5}"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B843C4C-DFF0-4B4C-AEC0-632B8E2BEC98}" type="datetimeFigureOut">
              <a:rPr lang="el-GR" smtClean="0"/>
              <a:pPr/>
              <a:t>12/10/2014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F40EBC9-60FB-4C38-A134-4BB9683157A5}"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B843C4C-DFF0-4B4C-AEC0-632B8E2BEC98}" type="datetimeFigureOut">
              <a:rPr lang="el-GR" smtClean="0"/>
              <a:pPr/>
              <a:t>12/10/2014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F40EBC9-60FB-4C38-A134-4BB9683157A5}"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B843C4C-DFF0-4B4C-AEC0-632B8E2BEC98}" type="datetimeFigureOut">
              <a:rPr lang="el-GR" smtClean="0"/>
              <a:pPr/>
              <a:t>12/10/2014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F40EBC9-60FB-4C38-A134-4BB9683157A5}"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843C4C-DFF0-4B4C-AEC0-632B8E2BEC98}" type="datetimeFigureOut">
              <a:rPr lang="el-GR" smtClean="0"/>
              <a:pPr/>
              <a:t>12/10/2014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0EBC9-60FB-4C38-A134-4BB9683157A5}"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_rels/slide10.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4.jpeg"/><Relationship Id="rId1" Type="http://schemas.openxmlformats.org/officeDocument/2006/relationships/slideLayout" Target="../slideLayouts/slideLayout2.xml"/><Relationship Id="rId4" Type="http://schemas.openxmlformats.org/officeDocument/2006/relationships/image" Target="../media/image36.jpeg"/></Relationships>
</file>

<file path=ppt/slides/_rels/slide11.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image" Target="../media/image37.jpeg"/><Relationship Id="rId1" Type="http://schemas.openxmlformats.org/officeDocument/2006/relationships/slideLayout" Target="../slideLayouts/slideLayout4.xml"/><Relationship Id="rId4" Type="http://schemas.openxmlformats.org/officeDocument/2006/relationships/image" Target="../media/image39.jpeg"/></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40.jpeg"/><Relationship Id="rId1" Type="http://schemas.openxmlformats.org/officeDocument/2006/relationships/slideLayout" Target="../slideLayouts/slideLayout6.xml"/><Relationship Id="rId5" Type="http://schemas.openxmlformats.org/officeDocument/2006/relationships/image" Target="../media/image16.jpeg"/><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1.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42.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44.jpeg"/><Relationship Id="rId2" Type="http://schemas.openxmlformats.org/officeDocument/2006/relationships/image" Target="../media/image4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image" Target="../media/image45.jpeg"/><Relationship Id="rId1" Type="http://schemas.openxmlformats.org/officeDocument/2006/relationships/slideLayout" Target="../slideLayouts/slideLayout4.xml"/><Relationship Id="rId6" Type="http://schemas.openxmlformats.org/officeDocument/2006/relationships/image" Target="../media/image49.jpeg"/><Relationship Id="rId5" Type="http://schemas.openxmlformats.org/officeDocument/2006/relationships/image" Target="../media/image48.jpeg"/><Relationship Id="rId4" Type="http://schemas.openxmlformats.org/officeDocument/2006/relationships/image" Target="../media/image47.jpeg"/></Relationships>
</file>

<file path=ppt/slides/_rels/slide18.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2.jpeg"/><Relationship Id="rId2" Type="http://schemas.openxmlformats.org/officeDocument/2006/relationships/image" Target="../media/image5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6.xml"/><Relationship Id="rId4" Type="http://schemas.openxmlformats.org/officeDocument/2006/relationships/image" Target="../media/image19.jpeg"/></Relationships>
</file>

<file path=ppt/slides/_rels/slide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4.xml"/><Relationship Id="rId4" Type="http://schemas.openxmlformats.org/officeDocument/2006/relationships/image" Target="../media/image30.jpeg"/></Relationships>
</file>

<file path=ppt/slides/_rels/slide8.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idx="4294967295"/>
          </p:nvPr>
        </p:nvSpPr>
        <p:spPr>
          <a:xfrm>
            <a:off x="0" y="3286124"/>
            <a:ext cx="8643966" cy="142876"/>
          </a:xfrm>
        </p:spPr>
        <p:txBody>
          <a:bodyPr>
            <a:normAutofit fontScale="90000"/>
          </a:bodyPr>
          <a:lstStyle/>
          <a:p>
            <a:r>
              <a:rPr lang="en-US" dirty="0" smtClean="0"/>
              <a:t>Autumn events in Greece</a:t>
            </a:r>
            <a:br>
              <a:rPr lang="en-US" dirty="0" smtClean="0"/>
            </a:br>
            <a:endParaRPr lang="el-GR" dirty="0"/>
          </a:p>
        </p:txBody>
      </p:sp>
      <p:pic>
        <p:nvPicPr>
          <p:cNvPr id="8" name="7 - Εικόνα" descr="images.jpg"/>
          <p:cNvPicPr>
            <a:picLocks noChangeAspect="1"/>
          </p:cNvPicPr>
          <p:nvPr/>
        </p:nvPicPr>
        <p:blipFill>
          <a:blip r:embed="rId2"/>
          <a:stretch>
            <a:fillRect/>
          </a:stretch>
        </p:blipFill>
        <p:spPr>
          <a:xfrm>
            <a:off x="3214678" y="1643050"/>
            <a:ext cx="1512569" cy="1132966"/>
          </a:xfrm>
          <a:prstGeom prst="rect">
            <a:avLst/>
          </a:prstGeom>
        </p:spPr>
      </p:pic>
      <p:pic>
        <p:nvPicPr>
          <p:cNvPr id="9" name="8 - Εικόνα" descr="images2.jpg"/>
          <p:cNvPicPr>
            <a:picLocks noChangeAspect="1"/>
          </p:cNvPicPr>
          <p:nvPr/>
        </p:nvPicPr>
        <p:blipFill>
          <a:blip r:embed="rId3"/>
          <a:stretch>
            <a:fillRect/>
          </a:stretch>
        </p:blipFill>
        <p:spPr>
          <a:xfrm>
            <a:off x="285720" y="1500174"/>
            <a:ext cx="2428892" cy="1120140"/>
          </a:xfrm>
          <a:prstGeom prst="rect">
            <a:avLst/>
          </a:prstGeom>
        </p:spPr>
      </p:pic>
      <p:pic>
        <p:nvPicPr>
          <p:cNvPr id="10" name="9 - Εικόνα" descr="images3.jpg"/>
          <p:cNvPicPr>
            <a:picLocks noChangeAspect="1"/>
          </p:cNvPicPr>
          <p:nvPr/>
        </p:nvPicPr>
        <p:blipFill>
          <a:blip r:embed="rId4"/>
          <a:stretch>
            <a:fillRect/>
          </a:stretch>
        </p:blipFill>
        <p:spPr>
          <a:xfrm>
            <a:off x="4572000" y="3714752"/>
            <a:ext cx="1643074" cy="1403459"/>
          </a:xfrm>
          <a:prstGeom prst="rect">
            <a:avLst/>
          </a:prstGeom>
        </p:spPr>
      </p:pic>
      <p:pic>
        <p:nvPicPr>
          <p:cNvPr id="11" name="10 - Εικόνα" descr="images4.jpg"/>
          <p:cNvPicPr>
            <a:picLocks noChangeAspect="1"/>
          </p:cNvPicPr>
          <p:nvPr/>
        </p:nvPicPr>
        <p:blipFill>
          <a:blip r:embed="rId5"/>
          <a:stretch>
            <a:fillRect/>
          </a:stretch>
        </p:blipFill>
        <p:spPr>
          <a:xfrm>
            <a:off x="7072330" y="5357826"/>
            <a:ext cx="1483991" cy="1188375"/>
          </a:xfrm>
          <a:prstGeom prst="rect">
            <a:avLst/>
          </a:prstGeom>
        </p:spPr>
      </p:pic>
      <p:pic>
        <p:nvPicPr>
          <p:cNvPr id="12" name="11 - Εικόνα" descr="images5.jpg"/>
          <p:cNvPicPr>
            <a:picLocks noChangeAspect="1"/>
          </p:cNvPicPr>
          <p:nvPr/>
        </p:nvPicPr>
        <p:blipFill>
          <a:blip r:embed="rId6"/>
          <a:stretch>
            <a:fillRect/>
          </a:stretch>
        </p:blipFill>
        <p:spPr>
          <a:xfrm>
            <a:off x="4714876" y="5429264"/>
            <a:ext cx="1833563" cy="1220153"/>
          </a:xfrm>
          <a:prstGeom prst="rect">
            <a:avLst/>
          </a:prstGeom>
        </p:spPr>
      </p:pic>
      <p:pic>
        <p:nvPicPr>
          <p:cNvPr id="14" name="13 - Εικόνα" descr="images7.jpg"/>
          <p:cNvPicPr>
            <a:picLocks noChangeAspect="1"/>
          </p:cNvPicPr>
          <p:nvPr/>
        </p:nvPicPr>
        <p:blipFill>
          <a:blip r:embed="rId7"/>
          <a:stretch>
            <a:fillRect/>
          </a:stretch>
        </p:blipFill>
        <p:spPr>
          <a:xfrm>
            <a:off x="7000892" y="3929066"/>
            <a:ext cx="1546860" cy="1000132"/>
          </a:xfrm>
          <a:prstGeom prst="rect">
            <a:avLst/>
          </a:prstGeom>
        </p:spPr>
      </p:pic>
      <p:pic>
        <p:nvPicPr>
          <p:cNvPr id="15" name="14 - Εικόνα" descr="images9.jpg"/>
          <p:cNvPicPr>
            <a:picLocks noChangeAspect="1"/>
          </p:cNvPicPr>
          <p:nvPr/>
        </p:nvPicPr>
        <p:blipFill>
          <a:blip r:embed="rId8"/>
          <a:stretch>
            <a:fillRect/>
          </a:stretch>
        </p:blipFill>
        <p:spPr>
          <a:xfrm>
            <a:off x="2119174" y="3571876"/>
            <a:ext cx="1812094" cy="1357322"/>
          </a:xfrm>
          <a:prstGeom prst="rect">
            <a:avLst/>
          </a:prstGeom>
        </p:spPr>
      </p:pic>
      <p:pic>
        <p:nvPicPr>
          <p:cNvPr id="16" name="15 - Εικόνα" descr="images11.jpg"/>
          <p:cNvPicPr>
            <a:picLocks noChangeAspect="1"/>
          </p:cNvPicPr>
          <p:nvPr/>
        </p:nvPicPr>
        <p:blipFill>
          <a:blip r:embed="rId9"/>
          <a:stretch>
            <a:fillRect/>
          </a:stretch>
        </p:blipFill>
        <p:spPr>
          <a:xfrm>
            <a:off x="2000232" y="4929198"/>
            <a:ext cx="1965008" cy="1751652"/>
          </a:xfrm>
          <a:prstGeom prst="rect">
            <a:avLst/>
          </a:prstGeom>
        </p:spPr>
      </p:pic>
      <p:pic>
        <p:nvPicPr>
          <p:cNvPr id="17" name="16 - Εικόνα" descr="images12.jpg"/>
          <p:cNvPicPr>
            <a:picLocks noChangeAspect="1"/>
          </p:cNvPicPr>
          <p:nvPr/>
        </p:nvPicPr>
        <p:blipFill>
          <a:blip r:embed="rId10"/>
          <a:stretch>
            <a:fillRect/>
          </a:stretch>
        </p:blipFill>
        <p:spPr>
          <a:xfrm>
            <a:off x="142844" y="4857760"/>
            <a:ext cx="1821656" cy="1821656"/>
          </a:xfrm>
          <a:prstGeom prst="rect">
            <a:avLst/>
          </a:prstGeom>
        </p:spPr>
      </p:pic>
      <p:pic>
        <p:nvPicPr>
          <p:cNvPr id="18" name="17 - Εικόνα" descr="images13.jpg"/>
          <p:cNvPicPr>
            <a:picLocks noChangeAspect="1"/>
          </p:cNvPicPr>
          <p:nvPr/>
        </p:nvPicPr>
        <p:blipFill>
          <a:blip r:embed="rId11"/>
          <a:stretch>
            <a:fillRect/>
          </a:stretch>
        </p:blipFill>
        <p:spPr>
          <a:xfrm>
            <a:off x="142844" y="3550574"/>
            <a:ext cx="2071702" cy="1378623"/>
          </a:xfrm>
          <a:prstGeom prst="rect">
            <a:avLst/>
          </a:prstGeom>
        </p:spPr>
      </p:pic>
      <p:pic>
        <p:nvPicPr>
          <p:cNvPr id="19" name="18 - Εικόνα" descr="images21.jpg"/>
          <p:cNvPicPr>
            <a:picLocks noChangeAspect="1"/>
          </p:cNvPicPr>
          <p:nvPr/>
        </p:nvPicPr>
        <p:blipFill>
          <a:blip r:embed="rId12"/>
          <a:stretch>
            <a:fillRect/>
          </a:stretch>
        </p:blipFill>
        <p:spPr>
          <a:xfrm>
            <a:off x="5000628" y="1643050"/>
            <a:ext cx="2428875" cy="1214446"/>
          </a:xfrm>
          <a:prstGeom prst="rect">
            <a:avLst/>
          </a:prstGeom>
        </p:spPr>
      </p:pic>
      <p:pic>
        <p:nvPicPr>
          <p:cNvPr id="20" name="19 - Εικόνα" descr="images112.jpg"/>
          <p:cNvPicPr>
            <a:picLocks noChangeAspect="1"/>
          </p:cNvPicPr>
          <p:nvPr/>
        </p:nvPicPr>
        <p:blipFill>
          <a:blip r:embed="rId13"/>
          <a:stretch>
            <a:fillRect/>
          </a:stretch>
        </p:blipFill>
        <p:spPr>
          <a:xfrm>
            <a:off x="7429520" y="1571612"/>
            <a:ext cx="1493520" cy="1279230"/>
          </a:xfrm>
          <a:prstGeom prst="rect">
            <a:avLst/>
          </a:prstGeom>
        </p:spPr>
      </p:pic>
      <p:pic>
        <p:nvPicPr>
          <p:cNvPr id="21" name="20 - Εικόνα" descr="κατάλογος.jpg"/>
          <p:cNvPicPr>
            <a:picLocks noChangeAspect="1"/>
          </p:cNvPicPr>
          <p:nvPr/>
        </p:nvPicPr>
        <p:blipFill>
          <a:blip r:embed="rId14"/>
          <a:stretch>
            <a:fillRect/>
          </a:stretch>
        </p:blipFill>
        <p:spPr>
          <a:xfrm>
            <a:off x="285720" y="214290"/>
            <a:ext cx="2500330" cy="1285884"/>
          </a:xfrm>
          <a:prstGeom prst="rect">
            <a:avLst/>
          </a:prstGeom>
        </p:spPr>
      </p:pic>
      <p:pic>
        <p:nvPicPr>
          <p:cNvPr id="22" name="21 - Εικόνα" descr="κατάλογος1.jpg"/>
          <p:cNvPicPr>
            <a:picLocks noChangeAspect="1"/>
          </p:cNvPicPr>
          <p:nvPr/>
        </p:nvPicPr>
        <p:blipFill>
          <a:blip r:embed="rId15"/>
          <a:stretch>
            <a:fillRect/>
          </a:stretch>
        </p:blipFill>
        <p:spPr>
          <a:xfrm>
            <a:off x="2786050" y="214290"/>
            <a:ext cx="2230756" cy="1402080"/>
          </a:xfrm>
          <a:prstGeom prst="rect">
            <a:avLst/>
          </a:prstGeom>
        </p:spPr>
      </p:pic>
      <p:pic>
        <p:nvPicPr>
          <p:cNvPr id="23" name="22 - Εικόνα" descr="κατάλογος123.jpg"/>
          <p:cNvPicPr>
            <a:picLocks noChangeAspect="1"/>
          </p:cNvPicPr>
          <p:nvPr/>
        </p:nvPicPr>
        <p:blipFill>
          <a:blip r:embed="rId16"/>
          <a:stretch>
            <a:fillRect/>
          </a:stretch>
        </p:blipFill>
        <p:spPr>
          <a:xfrm>
            <a:off x="7286644" y="142852"/>
            <a:ext cx="1636396" cy="1279230"/>
          </a:xfrm>
          <a:prstGeom prst="rect">
            <a:avLst/>
          </a:prstGeom>
        </p:spPr>
      </p:pic>
      <p:pic>
        <p:nvPicPr>
          <p:cNvPr id="24" name="23 - Εικόνα" descr="κατάλογος1234.jpg"/>
          <p:cNvPicPr>
            <a:picLocks noChangeAspect="1"/>
          </p:cNvPicPr>
          <p:nvPr/>
        </p:nvPicPr>
        <p:blipFill>
          <a:blip r:embed="rId17"/>
          <a:stretch>
            <a:fillRect/>
          </a:stretch>
        </p:blipFill>
        <p:spPr>
          <a:xfrm>
            <a:off x="5286380" y="0"/>
            <a:ext cx="1600200" cy="16002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28</a:t>
            </a:r>
            <a:r>
              <a:rPr lang="en-US" baseline="30000" dirty="0" smtClean="0"/>
              <a:t>th</a:t>
            </a:r>
            <a:r>
              <a:rPr lang="en-US" dirty="0" smtClean="0"/>
              <a:t> of October</a:t>
            </a:r>
            <a:endParaRPr lang="el-GR" dirty="0"/>
          </a:p>
        </p:txBody>
      </p:sp>
      <p:sp>
        <p:nvSpPr>
          <p:cNvPr id="3" name="2 - Θέση περιεχομένου"/>
          <p:cNvSpPr>
            <a:spLocks noGrp="1"/>
          </p:cNvSpPr>
          <p:nvPr>
            <p:ph idx="1"/>
          </p:nvPr>
        </p:nvSpPr>
        <p:spPr/>
        <p:txBody>
          <a:bodyPr>
            <a:normAutofit/>
          </a:bodyPr>
          <a:lstStyle/>
          <a:p>
            <a:r>
              <a:rPr lang="en-US" sz="2800" b="1" dirty="0" err="1" smtClean="0"/>
              <a:t>Ohi</a:t>
            </a:r>
            <a:r>
              <a:rPr lang="en-US" sz="2800" b="1" dirty="0" smtClean="0"/>
              <a:t> Day</a:t>
            </a:r>
            <a:r>
              <a:rPr lang="en-US" sz="2800" dirty="0" smtClean="0"/>
              <a:t> is celebrated throughout Greece, Cyprus and the Greek communities around the world on October 28 each year, to commemorate the rejection by Greek Prime Minister </a:t>
            </a:r>
            <a:r>
              <a:rPr lang="en-US" sz="2800" dirty="0" err="1" smtClean="0"/>
              <a:t>Ioannis</a:t>
            </a:r>
            <a:r>
              <a:rPr lang="en-US" sz="2800" dirty="0" smtClean="0"/>
              <a:t> Metaxas of the ultimatum</a:t>
            </a:r>
            <a:r>
              <a:rPr lang="en-US" sz="2800" dirty="0"/>
              <a:t> </a:t>
            </a:r>
            <a:r>
              <a:rPr lang="en-US" sz="2800" dirty="0" smtClean="0"/>
              <a:t>delivered by Italian dictator Benito Mussolini on October 28, 1940.</a:t>
            </a:r>
            <a:endParaRPr lang="el-GR" sz="2800" dirty="0"/>
          </a:p>
        </p:txBody>
      </p:sp>
      <p:pic>
        <p:nvPicPr>
          <p:cNvPr id="4" name="3 - Εικόνα" descr="images1.jpg"/>
          <p:cNvPicPr>
            <a:picLocks noChangeAspect="1"/>
          </p:cNvPicPr>
          <p:nvPr/>
        </p:nvPicPr>
        <p:blipFill>
          <a:blip r:embed="rId2"/>
          <a:stretch>
            <a:fillRect/>
          </a:stretch>
        </p:blipFill>
        <p:spPr>
          <a:xfrm>
            <a:off x="3286116" y="4572008"/>
            <a:ext cx="2495550" cy="1828800"/>
          </a:xfrm>
          <a:prstGeom prst="rect">
            <a:avLst/>
          </a:prstGeom>
        </p:spPr>
      </p:pic>
      <p:pic>
        <p:nvPicPr>
          <p:cNvPr id="5" name="4 - Εικόνα" descr="κατάλογος.jpg"/>
          <p:cNvPicPr>
            <a:picLocks noChangeAspect="1"/>
          </p:cNvPicPr>
          <p:nvPr/>
        </p:nvPicPr>
        <p:blipFill>
          <a:blip r:embed="rId3"/>
          <a:stretch>
            <a:fillRect/>
          </a:stretch>
        </p:blipFill>
        <p:spPr>
          <a:xfrm>
            <a:off x="6000760" y="4572008"/>
            <a:ext cx="2638425" cy="1733550"/>
          </a:xfrm>
          <a:prstGeom prst="rect">
            <a:avLst/>
          </a:prstGeom>
        </p:spPr>
      </p:pic>
      <p:pic>
        <p:nvPicPr>
          <p:cNvPr id="6" name="5 - Εικόνα" descr="κατάλογος1.jpg"/>
          <p:cNvPicPr>
            <a:picLocks noChangeAspect="1"/>
          </p:cNvPicPr>
          <p:nvPr/>
        </p:nvPicPr>
        <p:blipFill>
          <a:blip r:embed="rId4"/>
          <a:stretch>
            <a:fillRect/>
          </a:stretch>
        </p:blipFill>
        <p:spPr>
          <a:xfrm>
            <a:off x="785786" y="4572008"/>
            <a:ext cx="2352675" cy="1714512"/>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28</a:t>
            </a:r>
            <a:r>
              <a:rPr lang="en-US" baseline="30000" dirty="0" smtClean="0"/>
              <a:t>th</a:t>
            </a:r>
            <a:r>
              <a:rPr lang="en-US" dirty="0" smtClean="0"/>
              <a:t> of October</a:t>
            </a:r>
            <a:endParaRPr lang="el-GR" dirty="0"/>
          </a:p>
        </p:txBody>
      </p:sp>
      <p:sp>
        <p:nvSpPr>
          <p:cNvPr id="3" name="2 - Θέση περιεχομένου"/>
          <p:cNvSpPr>
            <a:spLocks noGrp="1"/>
          </p:cNvSpPr>
          <p:nvPr>
            <p:ph sz="half" idx="1"/>
          </p:nvPr>
        </p:nvSpPr>
        <p:spPr/>
        <p:txBody>
          <a:bodyPr>
            <a:normAutofit fontScale="85000" lnSpcReduction="20000"/>
          </a:bodyPr>
          <a:lstStyle/>
          <a:p>
            <a:r>
              <a:rPr lang="en-US" dirty="0" smtClean="0"/>
              <a:t>During the war, October 28 was commemorated yearly by Greek communities around the world and in Greece and Cyprus, and after World War II it became a public holiday in Greece and Cyprus. The events of 1940 are commemorated every year with military and student parades. On every anniversary, most public buildings and residences are decorated with Greek flags.</a:t>
            </a:r>
            <a:endParaRPr lang="el-GR" dirty="0"/>
          </a:p>
        </p:txBody>
      </p:sp>
      <p:pic>
        <p:nvPicPr>
          <p:cNvPr id="5" name="4 - Θέση περιεχομένου" descr="images3.jpg"/>
          <p:cNvPicPr>
            <a:picLocks noGrp="1" noChangeAspect="1"/>
          </p:cNvPicPr>
          <p:nvPr>
            <p:ph sz="half" idx="2"/>
          </p:nvPr>
        </p:nvPicPr>
        <p:blipFill>
          <a:blip r:embed="rId2"/>
          <a:stretch>
            <a:fillRect/>
          </a:stretch>
        </p:blipFill>
        <p:spPr>
          <a:xfrm>
            <a:off x="5214942" y="1357298"/>
            <a:ext cx="2543175" cy="1800225"/>
          </a:xfrm>
        </p:spPr>
      </p:pic>
      <p:pic>
        <p:nvPicPr>
          <p:cNvPr id="6" name="5 - Εικόνα" descr="images5.jpg"/>
          <p:cNvPicPr>
            <a:picLocks noChangeAspect="1"/>
          </p:cNvPicPr>
          <p:nvPr/>
        </p:nvPicPr>
        <p:blipFill>
          <a:blip r:embed="rId3"/>
          <a:stretch>
            <a:fillRect/>
          </a:stretch>
        </p:blipFill>
        <p:spPr>
          <a:xfrm>
            <a:off x="5214942" y="4929198"/>
            <a:ext cx="2571768" cy="1609725"/>
          </a:xfrm>
          <a:prstGeom prst="rect">
            <a:avLst/>
          </a:prstGeom>
        </p:spPr>
      </p:pic>
      <p:pic>
        <p:nvPicPr>
          <p:cNvPr id="7" name="6 - Εικόνα" descr="images6.jpg"/>
          <p:cNvPicPr>
            <a:picLocks noChangeAspect="1"/>
          </p:cNvPicPr>
          <p:nvPr/>
        </p:nvPicPr>
        <p:blipFill>
          <a:blip r:embed="rId4"/>
          <a:stretch>
            <a:fillRect/>
          </a:stretch>
        </p:blipFill>
        <p:spPr>
          <a:xfrm>
            <a:off x="5214942" y="3214686"/>
            <a:ext cx="2571768" cy="1647823"/>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Marathon</a:t>
            </a:r>
            <a:br>
              <a:rPr lang="en-US" dirty="0" smtClean="0"/>
            </a:br>
            <a:endParaRPr lang="el-GR" dirty="0"/>
          </a:p>
        </p:txBody>
      </p:sp>
      <p:pic>
        <p:nvPicPr>
          <p:cNvPr id="3" name="2 - Εικόνα" descr="images.jpg"/>
          <p:cNvPicPr>
            <a:picLocks noChangeAspect="1"/>
          </p:cNvPicPr>
          <p:nvPr/>
        </p:nvPicPr>
        <p:blipFill>
          <a:blip r:embed="rId2"/>
          <a:stretch>
            <a:fillRect/>
          </a:stretch>
        </p:blipFill>
        <p:spPr>
          <a:xfrm>
            <a:off x="571472" y="1285860"/>
            <a:ext cx="3826193" cy="2018348"/>
          </a:xfrm>
          <a:prstGeom prst="rect">
            <a:avLst/>
          </a:prstGeom>
        </p:spPr>
      </p:pic>
      <p:pic>
        <p:nvPicPr>
          <p:cNvPr id="4" name="3 - Εικόνα" descr="images21.jpg"/>
          <p:cNvPicPr>
            <a:picLocks noChangeAspect="1"/>
          </p:cNvPicPr>
          <p:nvPr/>
        </p:nvPicPr>
        <p:blipFill>
          <a:blip r:embed="rId3"/>
          <a:stretch>
            <a:fillRect/>
          </a:stretch>
        </p:blipFill>
        <p:spPr>
          <a:xfrm>
            <a:off x="4857752" y="3857628"/>
            <a:ext cx="3714750" cy="2080260"/>
          </a:xfrm>
          <a:prstGeom prst="rect">
            <a:avLst/>
          </a:prstGeom>
        </p:spPr>
      </p:pic>
      <p:pic>
        <p:nvPicPr>
          <p:cNvPr id="5" name="4 - Εικόνα" descr="κατάλογος123.jpg"/>
          <p:cNvPicPr>
            <a:picLocks noChangeAspect="1"/>
          </p:cNvPicPr>
          <p:nvPr/>
        </p:nvPicPr>
        <p:blipFill>
          <a:blip r:embed="rId4"/>
          <a:stretch>
            <a:fillRect/>
          </a:stretch>
        </p:blipFill>
        <p:spPr>
          <a:xfrm>
            <a:off x="5715008" y="1357298"/>
            <a:ext cx="2133600" cy="2133600"/>
          </a:xfrm>
          <a:prstGeom prst="rect">
            <a:avLst/>
          </a:prstGeom>
        </p:spPr>
      </p:pic>
      <p:pic>
        <p:nvPicPr>
          <p:cNvPr id="6" name="5 - Εικόνα" descr="κατάλογος1234.jpg"/>
          <p:cNvPicPr>
            <a:picLocks noChangeAspect="1"/>
          </p:cNvPicPr>
          <p:nvPr/>
        </p:nvPicPr>
        <p:blipFill>
          <a:blip r:embed="rId5"/>
          <a:stretch>
            <a:fillRect/>
          </a:stretch>
        </p:blipFill>
        <p:spPr>
          <a:xfrm>
            <a:off x="1214414" y="3786190"/>
            <a:ext cx="2133600" cy="21336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Marathon</a:t>
            </a:r>
            <a:br>
              <a:rPr lang="en-US" dirty="0" smtClean="0"/>
            </a:br>
            <a:endParaRPr lang="el-GR" dirty="0"/>
          </a:p>
        </p:txBody>
      </p:sp>
      <p:sp>
        <p:nvSpPr>
          <p:cNvPr id="3" name="2 - Θέση περιεχομένου"/>
          <p:cNvSpPr>
            <a:spLocks noGrp="1"/>
          </p:cNvSpPr>
          <p:nvPr>
            <p:ph idx="1"/>
          </p:nvPr>
        </p:nvSpPr>
        <p:spPr/>
        <p:txBody>
          <a:bodyPr/>
          <a:lstStyle/>
          <a:p>
            <a:r>
              <a:rPr lang="en-US" sz="2800" dirty="0" smtClean="0"/>
              <a:t>The Marathon is a long distance running event with an official distance of 42.195 km, usually run as a road race.</a:t>
            </a:r>
          </a:p>
          <a:p>
            <a:r>
              <a:rPr lang="en-US" sz="2800" dirty="0" smtClean="0"/>
              <a:t>The event was instituted in commemoration of the fabled run of the Greek soldier </a:t>
            </a:r>
            <a:r>
              <a:rPr lang="en-US" sz="2800" dirty="0" err="1" smtClean="0"/>
              <a:t>Pheidippides</a:t>
            </a:r>
            <a:r>
              <a:rPr lang="en-US" sz="2800" dirty="0" smtClean="0"/>
              <a:t>, a messenger from the battle of Marathon to Athens.</a:t>
            </a:r>
          </a:p>
          <a:p>
            <a:endParaRPr lang="el-GR" dirty="0"/>
          </a:p>
        </p:txBody>
      </p:sp>
      <p:pic>
        <p:nvPicPr>
          <p:cNvPr id="4" name="3 - Εικόνα" descr="images112.jpg"/>
          <p:cNvPicPr>
            <a:picLocks noChangeAspect="1"/>
          </p:cNvPicPr>
          <p:nvPr/>
        </p:nvPicPr>
        <p:blipFill>
          <a:blip r:embed="rId2"/>
          <a:stretch>
            <a:fillRect/>
          </a:stretch>
        </p:blipFill>
        <p:spPr>
          <a:xfrm>
            <a:off x="3428992" y="4357694"/>
            <a:ext cx="2133600" cy="21336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Marathon</a:t>
            </a:r>
            <a:endParaRPr lang="el-GR" dirty="0"/>
          </a:p>
        </p:txBody>
      </p:sp>
      <p:sp>
        <p:nvSpPr>
          <p:cNvPr id="3" name="2 - Θέση περιεχομένου"/>
          <p:cNvSpPr>
            <a:spLocks noGrp="1"/>
          </p:cNvSpPr>
          <p:nvPr>
            <p:ph sz="half" idx="1"/>
          </p:nvPr>
        </p:nvSpPr>
        <p:spPr/>
        <p:txBody>
          <a:bodyPr/>
          <a:lstStyle/>
          <a:p>
            <a:r>
              <a:rPr lang="en-US" dirty="0" smtClean="0"/>
              <a:t>The legend states that he was sent from the battlefield of Marathon to Athens to announce that the Persians had been defeated in the battle of Marathon which took place in 490 BC.</a:t>
            </a:r>
            <a:endParaRPr lang="el-GR" dirty="0"/>
          </a:p>
        </p:txBody>
      </p:sp>
      <p:sp>
        <p:nvSpPr>
          <p:cNvPr id="4" name="3 - Θέση περιεχομένου"/>
          <p:cNvSpPr>
            <a:spLocks noGrp="1"/>
          </p:cNvSpPr>
          <p:nvPr>
            <p:ph sz="half" idx="2"/>
          </p:nvPr>
        </p:nvSpPr>
        <p:spPr/>
        <p:txBody>
          <a:bodyPr>
            <a:normAutofit/>
          </a:bodyPr>
          <a:lstStyle/>
          <a:p>
            <a:r>
              <a:rPr lang="en-US" dirty="0" smtClean="0"/>
              <a:t>It is said that he ran the entire distance without stopping and burst into the assembly exclaiming</a:t>
            </a:r>
            <a:r>
              <a:rPr lang="el-GR" dirty="0" smtClean="0"/>
              <a:t>  </a:t>
            </a:r>
            <a:r>
              <a:rPr lang="el-GR" b="1" dirty="0" smtClean="0"/>
              <a:t>ν ε ν ι κ ή κ α μ ε ν</a:t>
            </a:r>
            <a:r>
              <a:rPr lang="en-US" b="1" dirty="0" smtClean="0"/>
              <a:t> </a:t>
            </a:r>
            <a:endParaRPr lang="el-GR" b="1" dirty="0" smtClean="0"/>
          </a:p>
          <a:p>
            <a:pPr>
              <a:buNone/>
            </a:pPr>
            <a:r>
              <a:rPr lang="en-US" dirty="0" smtClean="0"/>
              <a:t>    </a:t>
            </a:r>
            <a:r>
              <a:rPr lang="el-GR" dirty="0" smtClean="0"/>
              <a:t>(</a:t>
            </a:r>
            <a:r>
              <a:rPr lang="en-US" dirty="0" err="1" smtClean="0"/>
              <a:t>nenikekamen</a:t>
            </a:r>
            <a:r>
              <a:rPr lang="en-US" dirty="0" smtClean="0"/>
              <a:t>, we have   won)</a:t>
            </a:r>
          </a:p>
          <a:p>
            <a:pPr>
              <a:buNone/>
            </a:pPr>
            <a:r>
              <a:rPr lang="en-US" dirty="0" smtClean="0"/>
              <a:t>    before collapsing and        dying.</a:t>
            </a:r>
            <a:endParaRPr lang="el-GR" dirty="0"/>
          </a:p>
        </p:txBody>
      </p:sp>
      <p:pic>
        <p:nvPicPr>
          <p:cNvPr id="5" name="4 - Εικόνα" descr="o.jpg"/>
          <p:cNvPicPr>
            <a:picLocks noChangeAspect="1"/>
          </p:cNvPicPr>
          <p:nvPr/>
        </p:nvPicPr>
        <p:blipFill>
          <a:blip r:embed="rId2"/>
          <a:stretch>
            <a:fillRect/>
          </a:stretch>
        </p:blipFill>
        <p:spPr>
          <a:xfrm>
            <a:off x="2214546" y="5143512"/>
            <a:ext cx="2590800" cy="1547835"/>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Marathon</a:t>
            </a:r>
            <a:endParaRPr lang="el-GR" dirty="0"/>
          </a:p>
        </p:txBody>
      </p:sp>
      <p:sp>
        <p:nvSpPr>
          <p:cNvPr id="3" name="2 - Θέση περιεχομένου"/>
          <p:cNvSpPr>
            <a:spLocks noGrp="1"/>
          </p:cNvSpPr>
          <p:nvPr>
            <p:ph sz="half" idx="1"/>
          </p:nvPr>
        </p:nvSpPr>
        <p:spPr/>
        <p:txBody>
          <a:bodyPr/>
          <a:lstStyle/>
          <a:p>
            <a:r>
              <a:rPr lang="en-US" dirty="0" smtClean="0"/>
              <a:t>The Athens Classic Marathon is an annual road race held in Athens normally in early November.</a:t>
            </a:r>
            <a:endParaRPr lang="el-GR" dirty="0"/>
          </a:p>
        </p:txBody>
      </p:sp>
      <p:sp>
        <p:nvSpPr>
          <p:cNvPr id="4" name="3 - Θέση περιεχομένου"/>
          <p:cNvSpPr>
            <a:spLocks noGrp="1"/>
          </p:cNvSpPr>
          <p:nvPr>
            <p:ph sz="half" idx="2"/>
          </p:nvPr>
        </p:nvSpPr>
        <p:spPr/>
        <p:txBody>
          <a:bodyPr/>
          <a:lstStyle/>
          <a:p>
            <a:r>
              <a:rPr lang="en-US" dirty="0" smtClean="0"/>
              <a:t>It starts at the ancient battlefield in the town of Marathon and finishes at the </a:t>
            </a:r>
            <a:r>
              <a:rPr lang="en-US" dirty="0" err="1" smtClean="0"/>
              <a:t>Panathenaic</a:t>
            </a:r>
            <a:r>
              <a:rPr lang="en-US" dirty="0" smtClean="0"/>
              <a:t> stadium, the beautiful marble stadium in which the first modern Olympics were held in 1896.</a:t>
            </a:r>
            <a:endParaRPr lang="el-GR" dirty="0"/>
          </a:p>
        </p:txBody>
      </p:sp>
      <p:pic>
        <p:nvPicPr>
          <p:cNvPr id="6" name="5 - Εικόνα" descr="images8.jpg"/>
          <p:cNvPicPr>
            <a:picLocks noChangeAspect="1"/>
          </p:cNvPicPr>
          <p:nvPr/>
        </p:nvPicPr>
        <p:blipFill>
          <a:blip r:embed="rId2"/>
          <a:stretch>
            <a:fillRect/>
          </a:stretch>
        </p:blipFill>
        <p:spPr>
          <a:xfrm>
            <a:off x="928662" y="4071942"/>
            <a:ext cx="2847975" cy="1609725"/>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normAutofit fontScale="90000"/>
          </a:bodyPr>
          <a:lstStyle/>
          <a:p>
            <a:r>
              <a:rPr lang="en-US" dirty="0" smtClean="0"/>
              <a:t>Marathon</a:t>
            </a:r>
            <a:br>
              <a:rPr lang="en-US" dirty="0" smtClean="0"/>
            </a:br>
            <a:endParaRPr lang="el-GR" dirty="0"/>
          </a:p>
        </p:txBody>
      </p:sp>
      <p:sp>
        <p:nvSpPr>
          <p:cNvPr id="6" name="5 - Θέση περιεχομένου"/>
          <p:cNvSpPr>
            <a:spLocks noGrp="1"/>
          </p:cNvSpPr>
          <p:nvPr>
            <p:ph idx="1"/>
          </p:nvPr>
        </p:nvSpPr>
        <p:spPr/>
        <p:txBody>
          <a:bodyPr>
            <a:normAutofit/>
          </a:bodyPr>
          <a:lstStyle/>
          <a:p>
            <a:r>
              <a:rPr lang="en-US" sz="2800" dirty="0" smtClean="0"/>
              <a:t>Today, Marathons have become a running tradition throughout the world. Yet the annual Marathon at Athens, where it all began has a tradition and an appeal like no others.</a:t>
            </a:r>
          </a:p>
          <a:p>
            <a:endParaRPr lang="el-GR" sz="2800" dirty="0"/>
          </a:p>
        </p:txBody>
      </p:sp>
      <p:pic>
        <p:nvPicPr>
          <p:cNvPr id="7" name="6 - Εικόνα" descr="κατάλογος.jpg"/>
          <p:cNvPicPr>
            <a:picLocks noChangeAspect="1"/>
          </p:cNvPicPr>
          <p:nvPr/>
        </p:nvPicPr>
        <p:blipFill>
          <a:blip r:embed="rId2"/>
          <a:stretch>
            <a:fillRect/>
          </a:stretch>
        </p:blipFill>
        <p:spPr>
          <a:xfrm>
            <a:off x="928662" y="3857628"/>
            <a:ext cx="3559969" cy="2000250"/>
          </a:xfrm>
          <a:prstGeom prst="rect">
            <a:avLst/>
          </a:prstGeom>
        </p:spPr>
      </p:pic>
      <p:pic>
        <p:nvPicPr>
          <p:cNvPr id="9" name="8 - Εικόνα" descr="images6.jpg"/>
          <p:cNvPicPr>
            <a:picLocks noChangeAspect="1"/>
          </p:cNvPicPr>
          <p:nvPr/>
        </p:nvPicPr>
        <p:blipFill>
          <a:blip r:embed="rId3"/>
          <a:stretch>
            <a:fillRect/>
          </a:stretch>
        </p:blipFill>
        <p:spPr>
          <a:xfrm>
            <a:off x="5072066" y="3429000"/>
            <a:ext cx="3386136" cy="2543174"/>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Marathon</a:t>
            </a:r>
            <a:br>
              <a:rPr lang="en-US" dirty="0" smtClean="0"/>
            </a:br>
            <a:endParaRPr lang="el-GR" dirty="0"/>
          </a:p>
        </p:txBody>
      </p:sp>
      <p:sp>
        <p:nvSpPr>
          <p:cNvPr id="3" name="2 - Θέση περιεχομένου"/>
          <p:cNvSpPr>
            <a:spLocks noGrp="1"/>
          </p:cNvSpPr>
          <p:nvPr>
            <p:ph sz="half" idx="1"/>
          </p:nvPr>
        </p:nvSpPr>
        <p:spPr/>
        <p:txBody>
          <a:bodyPr/>
          <a:lstStyle/>
          <a:p>
            <a:r>
              <a:rPr lang="en-US" dirty="0" smtClean="0"/>
              <a:t>Great athletes and runners from all over  the world come to Athens every year and take part in this glorious event.</a:t>
            </a:r>
            <a:endParaRPr lang="el-GR" dirty="0"/>
          </a:p>
        </p:txBody>
      </p:sp>
      <p:pic>
        <p:nvPicPr>
          <p:cNvPr id="5" name="4 - Θέση περιεχομένου" descr="α.jpg"/>
          <p:cNvPicPr>
            <a:picLocks noGrp="1" noChangeAspect="1"/>
          </p:cNvPicPr>
          <p:nvPr>
            <p:ph sz="half" idx="2"/>
          </p:nvPr>
        </p:nvPicPr>
        <p:blipFill>
          <a:blip r:embed="rId2"/>
          <a:stretch>
            <a:fillRect/>
          </a:stretch>
        </p:blipFill>
        <p:spPr>
          <a:xfrm>
            <a:off x="5715008" y="4429132"/>
            <a:ext cx="2619375" cy="1743075"/>
          </a:xfrm>
        </p:spPr>
      </p:pic>
      <p:pic>
        <p:nvPicPr>
          <p:cNvPr id="6" name="5 - Εικόνα" descr="β.jpg"/>
          <p:cNvPicPr>
            <a:picLocks noChangeAspect="1"/>
          </p:cNvPicPr>
          <p:nvPr/>
        </p:nvPicPr>
        <p:blipFill>
          <a:blip r:embed="rId3"/>
          <a:stretch>
            <a:fillRect/>
          </a:stretch>
        </p:blipFill>
        <p:spPr>
          <a:xfrm>
            <a:off x="5857884" y="2428868"/>
            <a:ext cx="2381250" cy="1914525"/>
          </a:xfrm>
          <a:prstGeom prst="rect">
            <a:avLst/>
          </a:prstGeom>
        </p:spPr>
      </p:pic>
      <p:pic>
        <p:nvPicPr>
          <p:cNvPr id="7" name="6 - Εικόνα" descr="ζ.jpg"/>
          <p:cNvPicPr>
            <a:picLocks noChangeAspect="1"/>
          </p:cNvPicPr>
          <p:nvPr/>
        </p:nvPicPr>
        <p:blipFill>
          <a:blip r:embed="rId4"/>
          <a:stretch>
            <a:fillRect/>
          </a:stretch>
        </p:blipFill>
        <p:spPr>
          <a:xfrm>
            <a:off x="285720" y="4429132"/>
            <a:ext cx="2667000" cy="1714500"/>
          </a:xfrm>
          <a:prstGeom prst="rect">
            <a:avLst/>
          </a:prstGeom>
        </p:spPr>
      </p:pic>
      <p:pic>
        <p:nvPicPr>
          <p:cNvPr id="8" name="7 - Εικόνα" descr="ν.jpg"/>
          <p:cNvPicPr>
            <a:picLocks noChangeAspect="1"/>
          </p:cNvPicPr>
          <p:nvPr/>
        </p:nvPicPr>
        <p:blipFill>
          <a:blip r:embed="rId5"/>
          <a:stretch>
            <a:fillRect/>
          </a:stretch>
        </p:blipFill>
        <p:spPr>
          <a:xfrm>
            <a:off x="3000364" y="4429132"/>
            <a:ext cx="2619375" cy="1743075"/>
          </a:xfrm>
          <a:prstGeom prst="rect">
            <a:avLst/>
          </a:prstGeom>
        </p:spPr>
      </p:pic>
      <p:pic>
        <p:nvPicPr>
          <p:cNvPr id="10" name="9 - Εικόνα" descr="χ.jpg"/>
          <p:cNvPicPr>
            <a:picLocks noChangeAspect="1"/>
          </p:cNvPicPr>
          <p:nvPr/>
        </p:nvPicPr>
        <p:blipFill>
          <a:blip r:embed="rId6"/>
          <a:stretch>
            <a:fillRect/>
          </a:stretch>
        </p:blipFill>
        <p:spPr>
          <a:xfrm>
            <a:off x="5857884" y="642918"/>
            <a:ext cx="2357453" cy="1743075"/>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 Θέση περιεχομένου" descr="thank-you-for-your-attention-24.png"/>
          <p:cNvPicPr>
            <a:picLocks noGrp="1" noChangeAspect="1"/>
          </p:cNvPicPr>
          <p:nvPr>
            <p:ph idx="4294967295"/>
          </p:nvPr>
        </p:nvPicPr>
        <p:blipFill>
          <a:blip r:embed="rId2"/>
          <a:stretch>
            <a:fillRect/>
          </a:stretch>
        </p:blipFill>
        <p:spPr>
          <a:xfrm>
            <a:off x="2500298" y="857232"/>
            <a:ext cx="3879850" cy="4525963"/>
          </a:xfrm>
          <a:effectLst>
            <a:outerShdw blurRad="50800" dist="50800" dir="5400000" algn="ctr" rotWithShape="0">
              <a:schemeClr val="bg1"/>
            </a:outerShdw>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2700" b="1" dirty="0" smtClean="0">
                <a:solidFill>
                  <a:schemeClr val="tx2"/>
                </a:solidFill>
              </a:rPr>
              <a:t>Comenius Peace Project 2013-2015</a:t>
            </a:r>
            <a:br>
              <a:rPr lang="en-US" sz="2700" b="1" dirty="0" smtClean="0">
                <a:solidFill>
                  <a:schemeClr val="tx2"/>
                </a:solidFill>
              </a:rPr>
            </a:br>
            <a:r>
              <a:rPr lang="en-US" sz="2700" b="1" dirty="0" smtClean="0">
                <a:solidFill>
                  <a:schemeClr val="tx2"/>
                </a:solidFill>
              </a:rPr>
              <a:t>People Events Around Countries of Europe</a:t>
            </a:r>
            <a:br>
              <a:rPr lang="en-US" sz="2700" b="1" dirty="0" smtClean="0">
                <a:solidFill>
                  <a:schemeClr val="tx2"/>
                </a:solidFill>
              </a:rPr>
            </a:br>
            <a:r>
              <a:rPr lang="en-US" sz="2700" b="1" dirty="0" smtClean="0">
                <a:solidFill>
                  <a:schemeClr val="tx2"/>
                </a:solidFill>
              </a:rPr>
              <a:t/>
            </a:r>
            <a:br>
              <a:rPr lang="en-US" sz="2700" b="1" dirty="0" smtClean="0">
                <a:solidFill>
                  <a:schemeClr val="tx2"/>
                </a:solidFill>
              </a:rPr>
            </a:br>
            <a:endParaRPr lang="el-GR" sz="2700" b="1" dirty="0">
              <a:solidFill>
                <a:schemeClr val="tx2"/>
              </a:solidFill>
            </a:endParaRPr>
          </a:p>
        </p:txBody>
      </p:sp>
      <p:pic>
        <p:nvPicPr>
          <p:cNvPr id="5" name="4 - Θέση περιεχομένου" descr="unnamed (1).jpg"/>
          <p:cNvPicPr>
            <a:picLocks noGrp="1" noChangeAspect="1"/>
          </p:cNvPicPr>
          <p:nvPr>
            <p:ph sz="half" idx="1"/>
          </p:nvPr>
        </p:nvPicPr>
        <p:blipFill>
          <a:blip r:embed="rId2" cstate="print"/>
          <a:stretch>
            <a:fillRect/>
          </a:stretch>
        </p:blipFill>
        <p:spPr>
          <a:xfrm>
            <a:off x="1142976" y="571480"/>
            <a:ext cx="1751990" cy="680314"/>
          </a:xfrm>
        </p:spPr>
      </p:pic>
      <p:pic>
        <p:nvPicPr>
          <p:cNvPr id="6" name="5 - Θέση περιεχομένου" descr="unnamed.jpg"/>
          <p:cNvPicPr>
            <a:picLocks noGrp="1" noChangeAspect="1"/>
          </p:cNvPicPr>
          <p:nvPr>
            <p:ph sz="half" idx="2"/>
          </p:nvPr>
        </p:nvPicPr>
        <p:blipFill>
          <a:blip r:embed="rId3" cstate="print"/>
          <a:stretch>
            <a:fillRect/>
          </a:stretch>
        </p:blipFill>
        <p:spPr>
          <a:xfrm>
            <a:off x="6357950" y="357166"/>
            <a:ext cx="1577338" cy="928694"/>
          </a:xfrm>
        </p:spPr>
      </p:pic>
      <p:sp>
        <p:nvSpPr>
          <p:cNvPr id="7" name="6 - Ορθογώνιο"/>
          <p:cNvSpPr/>
          <p:nvPr/>
        </p:nvSpPr>
        <p:spPr>
          <a:xfrm>
            <a:off x="2286000" y="2551837"/>
            <a:ext cx="4572000" cy="3416320"/>
          </a:xfrm>
          <a:prstGeom prst="rect">
            <a:avLst/>
          </a:prstGeom>
        </p:spPr>
        <p:txBody>
          <a:bodyPr wrap="square">
            <a:spAutoFit/>
          </a:bodyPr>
          <a:lstStyle/>
          <a:p>
            <a:r>
              <a:rPr lang="en-US" dirty="0" smtClean="0">
                <a:solidFill>
                  <a:srgbClr val="FF0000"/>
                </a:solidFill>
              </a:rPr>
              <a:t>This project has been funded with support from the European Commission. This publication</a:t>
            </a:r>
            <a:r>
              <a:rPr lang="en-US" dirty="0" smtClean="0"/>
              <a:t> </a:t>
            </a:r>
            <a:r>
              <a:rPr lang="en-US" dirty="0" smtClean="0">
                <a:solidFill>
                  <a:srgbClr val="FF0000"/>
                </a:solidFill>
              </a:rPr>
              <a:t>[communication] reflects the views only of the author, and the Commission cannot be held responsible for any use which may be made of the information contained therein.</a:t>
            </a: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endParaRPr lang="en-US" dirty="0" smtClean="0">
              <a:solidFill>
                <a:srgbClr val="FF0000"/>
              </a:solidFill>
            </a:endParaRPr>
          </a:p>
          <a:p>
            <a:r>
              <a:rPr lang="en-US" b="1" dirty="0" smtClean="0">
                <a:solidFill>
                  <a:schemeClr val="tx2"/>
                </a:solidFill>
              </a:rPr>
              <a:t>             </a:t>
            </a:r>
            <a:r>
              <a:rPr lang="en-US" b="1" dirty="0" err="1" smtClean="0">
                <a:solidFill>
                  <a:schemeClr val="tx2"/>
                </a:solidFill>
              </a:rPr>
              <a:t>Kalliopi</a:t>
            </a:r>
            <a:r>
              <a:rPr lang="en-US" b="1" dirty="0" smtClean="0">
                <a:solidFill>
                  <a:schemeClr val="tx2"/>
                </a:solidFill>
              </a:rPr>
              <a:t> </a:t>
            </a:r>
            <a:r>
              <a:rPr lang="en-US" b="1" dirty="0" err="1" smtClean="0">
                <a:solidFill>
                  <a:schemeClr val="tx2"/>
                </a:solidFill>
              </a:rPr>
              <a:t>Chantzi</a:t>
            </a:r>
            <a:r>
              <a:rPr lang="en-US" b="1" dirty="0" smtClean="0">
                <a:solidFill>
                  <a:schemeClr val="tx2"/>
                </a:solidFill>
              </a:rPr>
              <a:t>, English teacher</a:t>
            </a:r>
          </a:p>
          <a:p>
            <a:r>
              <a:rPr lang="en-US" b="1" dirty="0" smtClean="0">
                <a:solidFill>
                  <a:schemeClr val="tx2"/>
                </a:solidFill>
              </a:rPr>
              <a:t>                     </a:t>
            </a:r>
            <a:r>
              <a:rPr lang="en-US" b="1" dirty="0" err="1" smtClean="0">
                <a:solidFill>
                  <a:schemeClr val="tx2"/>
                </a:solidFill>
              </a:rPr>
              <a:t>Gymnasio</a:t>
            </a:r>
            <a:r>
              <a:rPr lang="en-US" b="1" dirty="0" smtClean="0">
                <a:solidFill>
                  <a:schemeClr val="tx2"/>
                </a:solidFill>
              </a:rPr>
              <a:t> </a:t>
            </a:r>
            <a:r>
              <a:rPr lang="en-US" b="1" dirty="0" err="1" smtClean="0">
                <a:solidFill>
                  <a:schemeClr val="tx2"/>
                </a:solidFill>
              </a:rPr>
              <a:t>Gastounis</a:t>
            </a:r>
            <a:endParaRPr lang="en-US" b="1" dirty="0" smtClean="0">
              <a:solidFill>
                <a:schemeClr val="tx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Grape Harvest</a:t>
            </a:r>
            <a:br>
              <a:rPr lang="en-US" dirty="0" smtClean="0"/>
            </a:br>
            <a:endParaRPr lang="el-GR" dirty="0"/>
          </a:p>
        </p:txBody>
      </p:sp>
      <p:pic>
        <p:nvPicPr>
          <p:cNvPr id="3" name="2 - Εικόνα" descr="images.jpg"/>
          <p:cNvPicPr>
            <a:picLocks noChangeAspect="1"/>
          </p:cNvPicPr>
          <p:nvPr/>
        </p:nvPicPr>
        <p:blipFill>
          <a:blip r:embed="rId2"/>
          <a:stretch>
            <a:fillRect/>
          </a:stretch>
        </p:blipFill>
        <p:spPr>
          <a:xfrm>
            <a:off x="1928794" y="3657600"/>
            <a:ext cx="5715000" cy="3057548"/>
          </a:xfrm>
          <a:prstGeom prst="rect">
            <a:avLst/>
          </a:prstGeom>
        </p:spPr>
      </p:pic>
      <p:pic>
        <p:nvPicPr>
          <p:cNvPr id="4" name="3 - Εικόνα" descr="images1.jpg"/>
          <p:cNvPicPr>
            <a:picLocks noChangeAspect="1"/>
          </p:cNvPicPr>
          <p:nvPr/>
        </p:nvPicPr>
        <p:blipFill>
          <a:blip r:embed="rId3"/>
          <a:stretch>
            <a:fillRect/>
          </a:stretch>
        </p:blipFill>
        <p:spPr>
          <a:xfrm>
            <a:off x="857224" y="1214422"/>
            <a:ext cx="3405188" cy="2265998"/>
          </a:xfrm>
          <a:prstGeom prst="rect">
            <a:avLst/>
          </a:prstGeom>
        </p:spPr>
      </p:pic>
      <p:pic>
        <p:nvPicPr>
          <p:cNvPr id="5" name="4 - Εικόνα" descr="κατάλογος.jpg"/>
          <p:cNvPicPr>
            <a:picLocks noChangeAspect="1"/>
          </p:cNvPicPr>
          <p:nvPr/>
        </p:nvPicPr>
        <p:blipFill>
          <a:blip r:embed="rId4"/>
          <a:stretch>
            <a:fillRect/>
          </a:stretch>
        </p:blipFill>
        <p:spPr>
          <a:xfrm>
            <a:off x="4929190" y="1214422"/>
            <a:ext cx="3380423" cy="2290763"/>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 Τίτλος"/>
          <p:cNvSpPr>
            <a:spLocks noGrp="1"/>
          </p:cNvSpPr>
          <p:nvPr>
            <p:ph type="title"/>
          </p:nvPr>
        </p:nvSpPr>
        <p:spPr/>
        <p:txBody>
          <a:bodyPr>
            <a:normAutofit fontScale="90000"/>
          </a:bodyPr>
          <a:lstStyle/>
          <a:p>
            <a:r>
              <a:rPr lang="en-US" dirty="0" smtClean="0"/>
              <a:t>Grape Harvest</a:t>
            </a:r>
            <a:br>
              <a:rPr lang="en-US" dirty="0" smtClean="0"/>
            </a:br>
            <a:endParaRPr lang="el-GR" dirty="0"/>
          </a:p>
        </p:txBody>
      </p:sp>
      <p:sp>
        <p:nvSpPr>
          <p:cNvPr id="6" name="5 - Θέση περιεχομένου"/>
          <p:cNvSpPr>
            <a:spLocks noGrp="1"/>
          </p:cNvSpPr>
          <p:nvPr>
            <p:ph sz="half" idx="1"/>
          </p:nvPr>
        </p:nvSpPr>
        <p:spPr/>
        <p:txBody>
          <a:bodyPr/>
          <a:lstStyle/>
          <a:p>
            <a:r>
              <a:rPr lang="en-US" dirty="0" smtClean="0"/>
              <a:t>Harvest is the picking of grapes and in many ways the first step in wine production. Grapes are either harvested mechanically or by hand. </a:t>
            </a:r>
            <a:endParaRPr lang="el-GR" dirty="0"/>
          </a:p>
        </p:txBody>
      </p:sp>
      <p:pic>
        <p:nvPicPr>
          <p:cNvPr id="8" name="7 - Θέση περιεχομένου" descr="images3.jpg"/>
          <p:cNvPicPr>
            <a:picLocks noGrp="1" noChangeAspect="1"/>
          </p:cNvPicPr>
          <p:nvPr>
            <p:ph sz="half" idx="2"/>
          </p:nvPr>
        </p:nvPicPr>
        <p:blipFill>
          <a:blip r:embed="rId2"/>
          <a:stretch>
            <a:fillRect/>
          </a:stretch>
        </p:blipFill>
        <p:spPr>
          <a:xfrm>
            <a:off x="5214942" y="1643050"/>
            <a:ext cx="3207068" cy="2402205"/>
          </a:xfrm>
        </p:spPr>
      </p:pic>
      <p:pic>
        <p:nvPicPr>
          <p:cNvPr id="9" name="8 - Εικόνα" descr="images2.jpg"/>
          <p:cNvPicPr>
            <a:picLocks noChangeAspect="1"/>
          </p:cNvPicPr>
          <p:nvPr/>
        </p:nvPicPr>
        <p:blipFill>
          <a:blip r:embed="rId3"/>
          <a:stretch>
            <a:fillRect/>
          </a:stretch>
        </p:blipFill>
        <p:spPr>
          <a:xfrm>
            <a:off x="5214942" y="4214818"/>
            <a:ext cx="3207068" cy="240220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Grape Harvest</a:t>
            </a:r>
            <a:br>
              <a:rPr lang="en-US" dirty="0" smtClean="0"/>
            </a:br>
            <a:endParaRPr lang="el-GR" dirty="0"/>
          </a:p>
        </p:txBody>
      </p:sp>
      <p:pic>
        <p:nvPicPr>
          <p:cNvPr id="5" name="4 - Θέση περιεχομένου" descr="images4.jpg"/>
          <p:cNvPicPr>
            <a:picLocks noGrp="1" noChangeAspect="1"/>
          </p:cNvPicPr>
          <p:nvPr>
            <p:ph sz="half" idx="1"/>
          </p:nvPr>
        </p:nvPicPr>
        <p:blipFill>
          <a:blip r:embed="rId2"/>
          <a:stretch>
            <a:fillRect/>
          </a:stretch>
        </p:blipFill>
        <p:spPr>
          <a:xfrm>
            <a:off x="857224" y="4143380"/>
            <a:ext cx="3863340" cy="1993583"/>
          </a:xfrm>
        </p:spPr>
      </p:pic>
      <p:sp>
        <p:nvSpPr>
          <p:cNvPr id="4" name="3 - Θέση περιεχομένου"/>
          <p:cNvSpPr>
            <a:spLocks noGrp="1"/>
          </p:cNvSpPr>
          <p:nvPr>
            <p:ph sz="half" idx="2"/>
          </p:nvPr>
        </p:nvSpPr>
        <p:spPr/>
        <p:txBody>
          <a:bodyPr/>
          <a:lstStyle/>
          <a:p>
            <a:r>
              <a:rPr lang="en-US" dirty="0" smtClean="0"/>
              <a:t>Grapes are usually harvested from the vineyard in Greece from early September until the beginning of November.</a:t>
            </a:r>
            <a:endParaRPr lang="el-GR" dirty="0"/>
          </a:p>
        </p:txBody>
      </p:sp>
      <p:pic>
        <p:nvPicPr>
          <p:cNvPr id="6" name="5 - Εικόνα" descr="wine.jpg"/>
          <p:cNvPicPr>
            <a:picLocks noChangeAspect="1"/>
          </p:cNvPicPr>
          <p:nvPr/>
        </p:nvPicPr>
        <p:blipFill>
          <a:blip r:embed="rId3"/>
          <a:stretch>
            <a:fillRect/>
          </a:stretch>
        </p:blipFill>
        <p:spPr>
          <a:xfrm>
            <a:off x="1000100" y="1643050"/>
            <a:ext cx="3516630" cy="2191703"/>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Olive Picking</a:t>
            </a:r>
            <a:br>
              <a:rPr lang="en-US" dirty="0" smtClean="0"/>
            </a:br>
            <a:endParaRPr lang="el-GR" dirty="0"/>
          </a:p>
        </p:txBody>
      </p:sp>
      <p:sp>
        <p:nvSpPr>
          <p:cNvPr id="3" name="2 - Θέση περιεχομένου"/>
          <p:cNvSpPr>
            <a:spLocks noGrp="1"/>
          </p:cNvSpPr>
          <p:nvPr>
            <p:ph idx="1"/>
          </p:nvPr>
        </p:nvSpPr>
        <p:spPr/>
        <p:txBody>
          <a:bodyPr/>
          <a:lstStyle/>
          <a:p>
            <a:r>
              <a:rPr lang="en-US" dirty="0" smtClean="0"/>
              <a:t>In some places, the olive harvest starts as early as October when the fruit is still not mature but most olives are harvested starting in November, just as the fruit turns from greenish to purple-black.</a:t>
            </a:r>
          </a:p>
          <a:p>
            <a:endParaRPr lang="el-GR" dirty="0"/>
          </a:p>
        </p:txBody>
      </p:sp>
      <p:pic>
        <p:nvPicPr>
          <p:cNvPr id="4" name="3 - Εικόνα" descr="images.jpg"/>
          <p:cNvPicPr>
            <a:picLocks noChangeAspect="1"/>
          </p:cNvPicPr>
          <p:nvPr/>
        </p:nvPicPr>
        <p:blipFill>
          <a:blip r:embed="rId2"/>
          <a:stretch>
            <a:fillRect/>
          </a:stretch>
        </p:blipFill>
        <p:spPr>
          <a:xfrm>
            <a:off x="1214414" y="4357694"/>
            <a:ext cx="2619375" cy="1743075"/>
          </a:xfrm>
          <a:prstGeom prst="rect">
            <a:avLst/>
          </a:prstGeom>
        </p:spPr>
      </p:pic>
      <p:pic>
        <p:nvPicPr>
          <p:cNvPr id="5" name="4 - Εικόνα" descr="images7.jpg"/>
          <p:cNvPicPr>
            <a:picLocks noChangeAspect="1"/>
          </p:cNvPicPr>
          <p:nvPr/>
        </p:nvPicPr>
        <p:blipFill>
          <a:blip r:embed="rId3"/>
          <a:stretch>
            <a:fillRect/>
          </a:stretch>
        </p:blipFill>
        <p:spPr>
          <a:xfrm>
            <a:off x="5143504" y="4357694"/>
            <a:ext cx="2619375" cy="1743075"/>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Olive Picking</a:t>
            </a:r>
            <a:br>
              <a:rPr lang="en-US" dirty="0" smtClean="0"/>
            </a:br>
            <a:endParaRPr lang="el-GR" dirty="0"/>
          </a:p>
        </p:txBody>
      </p:sp>
      <p:sp>
        <p:nvSpPr>
          <p:cNvPr id="3" name="2 - Θέση περιεχομένου"/>
          <p:cNvSpPr>
            <a:spLocks noGrp="1"/>
          </p:cNvSpPr>
          <p:nvPr>
            <p:ph idx="1"/>
          </p:nvPr>
        </p:nvSpPr>
        <p:spPr/>
        <p:txBody>
          <a:bodyPr/>
          <a:lstStyle/>
          <a:p>
            <a:r>
              <a:rPr lang="en-US" dirty="0" smtClean="0"/>
              <a:t>Nowadays, the olive harvest is mechanical and special portable equipment is used. However, many continue with the traditional way of beating the olives from the branches.</a:t>
            </a:r>
          </a:p>
          <a:p>
            <a:endParaRPr lang="el-GR" dirty="0"/>
          </a:p>
        </p:txBody>
      </p:sp>
      <p:pic>
        <p:nvPicPr>
          <p:cNvPr id="5" name="4 - Εικόνα" descr="1.jpg"/>
          <p:cNvPicPr>
            <a:picLocks noChangeAspect="1"/>
          </p:cNvPicPr>
          <p:nvPr/>
        </p:nvPicPr>
        <p:blipFill>
          <a:blip r:embed="rId2"/>
          <a:stretch>
            <a:fillRect/>
          </a:stretch>
        </p:blipFill>
        <p:spPr>
          <a:xfrm>
            <a:off x="5572132" y="4286256"/>
            <a:ext cx="2609850" cy="1752600"/>
          </a:xfrm>
          <a:prstGeom prst="rect">
            <a:avLst/>
          </a:prstGeom>
        </p:spPr>
      </p:pic>
      <p:pic>
        <p:nvPicPr>
          <p:cNvPr id="6" name="4 - Θέση περιεχομένου" descr="images3.jpg"/>
          <p:cNvPicPr>
            <a:picLocks noChangeAspect="1"/>
          </p:cNvPicPr>
          <p:nvPr/>
        </p:nvPicPr>
        <p:blipFill>
          <a:blip r:embed="rId3"/>
          <a:stretch>
            <a:fillRect/>
          </a:stretch>
        </p:blipFill>
        <p:spPr>
          <a:xfrm>
            <a:off x="1357290" y="4286256"/>
            <a:ext cx="2619375" cy="174307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Olive Picking</a:t>
            </a:r>
            <a:br>
              <a:rPr lang="en-US" dirty="0" smtClean="0"/>
            </a:br>
            <a:endParaRPr lang="el-GR" dirty="0"/>
          </a:p>
        </p:txBody>
      </p:sp>
      <p:sp>
        <p:nvSpPr>
          <p:cNvPr id="3" name="2 - Θέση περιεχομένου"/>
          <p:cNvSpPr>
            <a:spLocks noGrp="1"/>
          </p:cNvSpPr>
          <p:nvPr>
            <p:ph sz="half" idx="1"/>
          </p:nvPr>
        </p:nvSpPr>
        <p:spPr/>
        <p:txBody>
          <a:bodyPr/>
          <a:lstStyle/>
          <a:p>
            <a:r>
              <a:rPr lang="en-US" dirty="0" smtClean="0"/>
              <a:t>Special nets or big pieces of synthetic fabric are placed under the trees. Their use is to collect the olives that drop from the tree.</a:t>
            </a:r>
            <a:endParaRPr lang="el-GR" dirty="0"/>
          </a:p>
        </p:txBody>
      </p:sp>
      <p:pic>
        <p:nvPicPr>
          <p:cNvPr id="5" name="4 - Θέση περιεχομένου" descr="images9.jpg"/>
          <p:cNvPicPr>
            <a:picLocks noGrp="1" noChangeAspect="1"/>
          </p:cNvPicPr>
          <p:nvPr>
            <p:ph sz="half" idx="2"/>
          </p:nvPr>
        </p:nvPicPr>
        <p:blipFill>
          <a:blip r:embed="rId2"/>
          <a:stretch>
            <a:fillRect/>
          </a:stretch>
        </p:blipFill>
        <p:spPr>
          <a:xfrm>
            <a:off x="5286380" y="1714488"/>
            <a:ext cx="2333625" cy="1962150"/>
          </a:xfrm>
        </p:spPr>
      </p:pic>
      <p:pic>
        <p:nvPicPr>
          <p:cNvPr id="6" name="5 - Εικόνα" descr="images6.jpg"/>
          <p:cNvPicPr>
            <a:picLocks noChangeAspect="1"/>
          </p:cNvPicPr>
          <p:nvPr/>
        </p:nvPicPr>
        <p:blipFill>
          <a:blip r:embed="rId3"/>
          <a:stretch>
            <a:fillRect/>
          </a:stretch>
        </p:blipFill>
        <p:spPr>
          <a:xfrm>
            <a:off x="5286380" y="4214818"/>
            <a:ext cx="2466975" cy="1847850"/>
          </a:xfrm>
          <a:prstGeom prst="rect">
            <a:avLst/>
          </a:prstGeom>
        </p:spPr>
      </p:pic>
      <p:pic>
        <p:nvPicPr>
          <p:cNvPr id="7" name="6 - Εικόνα" descr="κατάλογος.jpg"/>
          <p:cNvPicPr>
            <a:picLocks noChangeAspect="1"/>
          </p:cNvPicPr>
          <p:nvPr/>
        </p:nvPicPr>
        <p:blipFill>
          <a:blip r:embed="rId4"/>
          <a:stretch>
            <a:fillRect/>
          </a:stretch>
        </p:blipFill>
        <p:spPr>
          <a:xfrm>
            <a:off x="1142976" y="4357694"/>
            <a:ext cx="2619375" cy="174307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Olive Picking</a:t>
            </a:r>
            <a:br>
              <a:rPr lang="en-US" dirty="0" smtClean="0"/>
            </a:br>
            <a:endParaRPr lang="el-GR" dirty="0"/>
          </a:p>
        </p:txBody>
      </p:sp>
      <p:sp>
        <p:nvSpPr>
          <p:cNvPr id="4" name="3 - Θέση περιεχομένου"/>
          <p:cNvSpPr>
            <a:spLocks noGrp="1"/>
          </p:cNvSpPr>
          <p:nvPr>
            <p:ph sz="half" idx="2"/>
          </p:nvPr>
        </p:nvSpPr>
        <p:spPr/>
        <p:txBody>
          <a:bodyPr/>
          <a:lstStyle/>
          <a:p>
            <a:r>
              <a:rPr lang="en-US" dirty="0" smtClean="0"/>
              <a:t>It is very common for relatives and friends to help each other for the olive harvest. Everything has to be done efficiently and fast because the whole procedure is weather dependant.</a:t>
            </a:r>
            <a:endParaRPr lang="el-GR" dirty="0"/>
          </a:p>
        </p:txBody>
      </p:sp>
      <p:pic>
        <p:nvPicPr>
          <p:cNvPr id="9" name="8 - Θέση περιεχομένου" descr="images8.jpg"/>
          <p:cNvPicPr>
            <a:picLocks noGrp="1" noChangeAspect="1"/>
          </p:cNvPicPr>
          <p:nvPr>
            <p:ph sz="half" idx="1"/>
          </p:nvPr>
        </p:nvPicPr>
        <p:blipFill>
          <a:blip r:embed="rId2"/>
          <a:stretch>
            <a:fillRect/>
          </a:stretch>
        </p:blipFill>
        <p:spPr>
          <a:xfrm>
            <a:off x="1142976" y="1571612"/>
            <a:ext cx="2847975" cy="1814514"/>
          </a:xfrm>
        </p:spPr>
      </p:pic>
      <p:pic>
        <p:nvPicPr>
          <p:cNvPr id="10" name="9 - Εικόνα" descr="κατάλογος2.jpg"/>
          <p:cNvPicPr>
            <a:picLocks noChangeAspect="1"/>
          </p:cNvPicPr>
          <p:nvPr/>
        </p:nvPicPr>
        <p:blipFill>
          <a:blip r:embed="rId3"/>
          <a:stretch>
            <a:fillRect/>
          </a:stretch>
        </p:blipFill>
        <p:spPr>
          <a:xfrm>
            <a:off x="1214414" y="3786190"/>
            <a:ext cx="2857520" cy="192882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28</a:t>
            </a:r>
            <a:r>
              <a:rPr lang="en-US" baseline="30000" dirty="0" smtClean="0"/>
              <a:t>th</a:t>
            </a:r>
            <a:r>
              <a:rPr lang="en-US" dirty="0" smtClean="0"/>
              <a:t> of October</a:t>
            </a:r>
            <a:endParaRPr lang="el-GR" dirty="0"/>
          </a:p>
        </p:txBody>
      </p:sp>
      <p:pic>
        <p:nvPicPr>
          <p:cNvPr id="4" name="3 - Θέση περιεχομένου" descr="κατάλογος2.jpg"/>
          <p:cNvPicPr>
            <a:picLocks noGrp="1" noChangeAspect="1"/>
          </p:cNvPicPr>
          <p:nvPr>
            <p:ph idx="1"/>
          </p:nvPr>
        </p:nvPicPr>
        <p:blipFill>
          <a:blip r:embed="rId2"/>
          <a:stretch>
            <a:fillRect/>
          </a:stretch>
        </p:blipFill>
        <p:spPr>
          <a:xfrm>
            <a:off x="2214546" y="1928802"/>
            <a:ext cx="5010150" cy="3657600"/>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601</Words>
  <Application>Microsoft Office PowerPoint</Application>
  <PresentationFormat>Προβολή στην οθόνη (4:3)</PresentationFormat>
  <Paragraphs>43</Paragraphs>
  <Slides>19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Θέμα του Office</vt:lpstr>
      <vt:lpstr>Autumn events in Greece </vt:lpstr>
      <vt:lpstr>Grape Harvest </vt:lpstr>
      <vt:lpstr>Grape Harvest </vt:lpstr>
      <vt:lpstr>Grape Harvest </vt:lpstr>
      <vt:lpstr>Olive Picking </vt:lpstr>
      <vt:lpstr>Olive Picking </vt:lpstr>
      <vt:lpstr>Olive Picking </vt:lpstr>
      <vt:lpstr>Olive Picking </vt:lpstr>
      <vt:lpstr>28th of October</vt:lpstr>
      <vt:lpstr>28th of October</vt:lpstr>
      <vt:lpstr>28th of October</vt:lpstr>
      <vt:lpstr>Marathon </vt:lpstr>
      <vt:lpstr>Marathon </vt:lpstr>
      <vt:lpstr>Marathon</vt:lpstr>
      <vt:lpstr>Marathon</vt:lpstr>
      <vt:lpstr>Marathon </vt:lpstr>
      <vt:lpstr>Marathon </vt:lpstr>
      <vt:lpstr>Διαφάνεια 18</vt:lpstr>
      <vt:lpstr>        Comenius Peace Project 2013-2015 People Events Around Countries of Europe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Autumn events in Greece</dc:title>
  <dc:creator>Popi</dc:creator>
  <cp:lastModifiedBy>Popi</cp:lastModifiedBy>
  <cp:revision>19</cp:revision>
  <dcterms:created xsi:type="dcterms:W3CDTF">2014-10-07T16:37:38Z</dcterms:created>
  <dcterms:modified xsi:type="dcterms:W3CDTF">2014-10-12T20:16:26Z</dcterms:modified>
</cp:coreProperties>
</file>